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59" r:id="rId4"/>
    <p:sldId id="275" r:id="rId5"/>
    <p:sldId id="276" r:id="rId6"/>
    <p:sldId id="277" r:id="rId7"/>
    <p:sldId id="263" r:id="rId8"/>
    <p:sldId id="278" r:id="rId9"/>
    <p:sldId id="279" r:id="rId10"/>
    <p:sldId id="280" r:id="rId11"/>
    <p:sldId id="281" r:id="rId12"/>
    <p:sldId id="282" r:id="rId13"/>
    <p:sldId id="283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6B1"/>
    <a:srgbClr val="24A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/>
    <p:restoredTop sz="94734"/>
  </p:normalViewPr>
  <p:slideViewPr>
    <p:cSldViewPr snapToGrid="0">
      <p:cViewPr varScale="1">
        <p:scale>
          <a:sx n="99" d="100"/>
          <a:sy n="99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21239-55FE-CC42-8112-B375D107B9CB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743A3-86F6-B845-9053-101F0729D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3A3-86F6-B845-9053-101F0729DD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0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743A3-86F6-B845-9053-101F0729D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47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36270-9B3B-FDCD-7C0C-D470B1FB62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6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B5FD0-89DE-C070-B16A-EBCF79EC6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4FA1D-C109-9F66-E726-12B51B242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440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D80AE3-6FA5-78B3-7DA7-20C7E27666F3}"/>
              </a:ext>
            </a:extLst>
          </p:cNvPr>
          <p:cNvSpPr/>
          <p:nvPr userDrawn="1"/>
        </p:nvSpPr>
        <p:spPr>
          <a:xfrm>
            <a:off x="7266816" y="-482202"/>
            <a:ext cx="6372522" cy="2453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ater Safety Wales Logo">
            <a:extLst>
              <a:ext uri="{FF2B5EF4-FFF2-40B4-BE49-F238E27FC236}">
                <a16:creationId xmlns:a16="http://schemas.microsoft.com/office/drawing/2014/main" id="{7812AA10-8420-D0C5-0D36-2689CB7493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937" b="20571"/>
          <a:stretch>
            <a:fillRect/>
          </a:stretch>
        </p:blipFill>
        <p:spPr>
          <a:xfrm>
            <a:off x="7738908" y="147637"/>
            <a:ext cx="2580900" cy="1176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8E5C3-4E59-7085-4168-5A9E43A35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-696384" y="-165100"/>
            <a:ext cx="3594100" cy="3594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D64F6-142B-D451-3E4D-ADA108EB2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5000"/>
          </a:blip>
          <a:stretch>
            <a:fillRect/>
          </a:stretch>
        </p:blipFill>
        <p:spPr>
          <a:xfrm rot="5040021">
            <a:off x="9116295" y="3886010"/>
            <a:ext cx="3594100" cy="3594100"/>
          </a:xfrm>
          <a:prstGeom prst="rect">
            <a:avLst/>
          </a:prstGeom>
        </p:spPr>
      </p:pic>
      <p:pic>
        <p:nvPicPr>
          <p:cNvPr id="10" name="Picture 9" descr="Welsh Government Logo">
            <a:extLst>
              <a:ext uri="{FF2B5EF4-FFF2-40B4-BE49-F238E27FC236}">
                <a16:creationId xmlns:a16="http://schemas.microsoft.com/office/drawing/2014/main" id="{C3AFD15F-56DF-1058-A547-0E4D91B829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68000" y="0"/>
            <a:ext cx="112623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4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17AC2E-33FF-BA9E-3AB8-B1D8C5FC0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6B1">
              <a:alpha val="41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D490B-33A5-5711-967D-FB6C891AD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789" t="47213" r="6745" b="-2463"/>
          <a:stretch>
            <a:fillRect/>
          </a:stretch>
        </p:blipFill>
        <p:spPr>
          <a:xfrm>
            <a:off x="0" y="0"/>
            <a:ext cx="12192000" cy="2333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42FBF-A0F5-6ADA-52AA-E7A9F8FD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</p:spPr>
        <p:txBody>
          <a:bodyPr anchor="t" anchorCtr="0">
            <a:normAutofit/>
          </a:bodyPr>
          <a:lstStyle>
            <a:lvl1pPr>
              <a:defRPr sz="5000" b="1" i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D2AE1-1C92-4D95-D5E0-B68DB0690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836333"/>
          </a:xfrm>
        </p:spPr>
        <p:txBody>
          <a:bodyPr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Water Safety Wales Logo">
            <a:extLst>
              <a:ext uri="{FF2B5EF4-FFF2-40B4-BE49-F238E27FC236}">
                <a16:creationId xmlns:a16="http://schemas.microsoft.com/office/drawing/2014/main" id="{A6C450FC-7A0D-6974-F20E-3394A682EB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937" b="20571"/>
          <a:stretch>
            <a:fillRect/>
          </a:stretch>
        </p:blipFill>
        <p:spPr>
          <a:xfrm>
            <a:off x="8881973" y="67241"/>
            <a:ext cx="2110796" cy="9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0B8803-ABAF-FFBC-5CCE-74238714F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77831"/>
            <a:ext cx="12192000" cy="147637"/>
          </a:xfrm>
          <a:prstGeom prst="rect">
            <a:avLst/>
          </a:prstGeom>
          <a:solidFill>
            <a:srgbClr val="24A8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elsh Government Logo">
            <a:extLst>
              <a:ext uri="{FF2B5EF4-FFF2-40B4-BE49-F238E27FC236}">
                <a16:creationId xmlns:a16="http://schemas.microsoft.com/office/drawing/2014/main" id="{7E90516E-01EB-FF06-8145-636434B6C6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40713" y="0"/>
            <a:ext cx="852401" cy="100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61D40E-25EA-9889-6C59-BC05D0AC6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66B1">
              <a:alpha val="41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CA83EE-070C-413F-8673-C6A76D5E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95194"/>
            <a:ext cx="2026024" cy="2173194"/>
          </a:xfrm>
        </p:spPr>
        <p:txBody>
          <a:bodyPr anchor="t" anchorCtr="0">
            <a:normAutofit/>
          </a:bodyPr>
          <a:lstStyle>
            <a:lvl1pPr>
              <a:defRPr sz="5000" b="1" i="0">
                <a:solidFill>
                  <a:srgbClr val="3666B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73E896-BC4C-BE75-42A0-AECB339A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77831"/>
            <a:ext cx="12192000" cy="147637"/>
          </a:xfrm>
          <a:prstGeom prst="rect">
            <a:avLst/>
          </a:prstGeom>
          <a:solidFill>
            <a:srgbClr val="24A8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Welsh Government Logo">
            <a:extLst>
              <a:ext uri="{FF2B5EF4-FFF2-40B4-BE49-F238E27FC236}">
                <a16:creationId xmlns:a16="http://schemas.microsoft.com/office/drawing/2014/main" id="{57AAED70-58C4-1AA1-75BF-E012F501C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0713" y="0"/>
            <a:ext cx="852401" cy="1003269"/>
          </a:xfrm>
          <a:prstGeom prst="rect">
            <a:avLst/>
          </a:prstGeom>
        </p:spPr>
      </p:pic>
      <p:pic>
        <p:nvPicPr>
          <p:cNvPr id="3" name="Picture 2" descr="Water Safety Wales Logo">
            <a:extLst>
              <a:ext uri="{FF2B5EF4-FFF2-40B4-BE49-F238E27FC236}">
                <a16:creationId xmlns:a16="http://schemas.microsoft.com/office/drawing/2014/main" id="{D1587D7E-0572-0779-3261-D26AEEB4E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937" b="20571"/>
          <a:stretch>
            <a:fillRect/>
          </a:stretch>
        </p:blipFill>
        <p:spPr>
          <a:xfrm>
            <a:off x="8731052" y="67241"/>
            <a:ext cx="2110796" cy="9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3F6D6-B691-70F4-8BE2-DA25D07BC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B1544-9F58-8C98-D66B-3157506EB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3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PunL8AmWHU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3EC6-0D54-9FF3-7842-C90B8024E1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740" y="3182431"/>
            <a:ext cx="9144000" cy="2387600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Water Safety </a:t>
            </a:r>
            <a:br>
              <a:rPr lang="en-GB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Progression Step 2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3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ult male stuck in the river calling for help. A family of four is on the left hand side of the river looking at the male. An adult on the right hand side of the river with a phone in their hand. Speech bubbles read">
            <a:extLst>
              <a:ext uri="{FF2B5EF4-FFF2-40B4-BE49-F238E27FC236}">
                <a16:creationId xmlns:a16="http://schemas.microsoft.com/office/drawing/2014/main" id="{2EF4119C-7EF9-926A-0B95-4B5FFCFA46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9824" y="282388"/>
            <a:ext cx="6293224" cy="6293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1ABB4C-DBED-663D-86FE-F121E40CE7E7}"/>
              </a:ext>
            </a:extLst>
          </p:cNvPr>
          <p:cNvSpPr txBox="1"/>
          <p:nvPr/>
        </p:nvSpPr>
        <p:spPr>
          <a:xfrm>
            <a:off x="3764972" y="1357011"/>
            <a:ext cx="1039092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should go in to help them.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14E1B-1AE9-3A1A-2267-487DE4D2BFEF}"/>
              </a:ext>
            </a:extLst>
          </p:cNvPr>
          <p:cNvSpPr txBox="1"/>
          <p:nvPr/>
        </p:nvSpPr>
        <p:spPr>
          <a:xfrm>
            <a:off x="5701146" y="2488168"/>
            <a:ext cx="16625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should ring 999 and ask for help.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cartoon of Someone floating">
            <a:extLst>
              <a:ext uri="{FF2B5EF4-FFF2-40B4-BE49-F238E27FC236}">
                <a16:creationId xmlns:a16="http://schemas.microsoft.com/office/drawing/2014/main" id="{A5035192-15D9-666C-0452-CBB842562D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048" y="4944533"/>
            <a:ext cx="1862988" cy="1794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8C34E2-3B62-A775-893F-67B69CE2F8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5847" y="260723"/>
            <a:ext cx="1622612" cy="21731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666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Activity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GB" sz="111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3666B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8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inters day. A dog is on the ice on a frozen lake. A family of three is looking at it. Another person on an outcrop of land is looking at the dog with a phone it their hand. Speech bubbles read.">
            <a:extLst>
              <a:ext uri="{FF2B5EF4-FFF2-40B4-BE49-F238E27FC236}">
                <a16:creationId xmlns:a16="http://schemas.microsoft.com/office/drawing/2014/main" id="{A0705035-A3E1-686D-C496-91FDEE17E2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0127" y="282388"/>
            <a:ext cx="6293224" cy="6293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BA2F0-A77D-E727-C479-A0EB1EEB70A7}"/>
              </a:ext>
            </a:extLst>
          </p:cNvPr>
          <p:cNvSpPr txBox="1"/>
          <p:nvPr/>
        </p:nvSpPr>
        <p:spPr>
          <a:xfrm>
            <a:off x="2959299" y="4138311"/>
            <a:ext cx="1451264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can go and help the dog. The lake is frozen.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5909D-4FA2-D3F4-3BB7-C05F6A39A3C7}"/>
              </a:ext>
            </a:extLst>
          </p:cNvPr>
          <p:cNvSpPr txBox="1"/>
          <p:nvPr/>
        </p:nvSpPr>
        <p:spPr>
          <a:xfrm>
            <a:off x="2942181" y="1230868"/>
            <a:ext cx="16625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ice might break. We should call 999 and ask for help.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561DD-39D8-24AE-3914-3CF551ED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47" y="260723"/>
            <a:ext cx="1622612" cy="2173194"/>
          </a:xfrm>
        </p:spPr>
        <p:txBody>
          <a:bodyPr>
            <a:normAutofit/>
          </a:bodyPr>
          <a:lstStyle/>
          <a:p>
            <a:pPr algn="ctr"/>
            <a:r>
              <a:rPr lang="en-GB" sz="3300" dirty="0"/>
              <a:t>Activity</a:t>
            </a:r>
            <a:br>
              <a:rPr lang="en-GB" sz="4400" dirty="0"/>
            </a:br>
            <a:r>
              <a:rPr lang="en-GB" sz="11100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0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F2082C-911A-8116-0FDA-7E790D99A7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366613"/>
            <a:ext cx="7183718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 4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999 – In an Emergency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907F36-845F-DBBD-B9AE-E6248C9D3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938" y="1502003"/>
            <a:ext cx="2209800" cy="2349500"/>
          </a:xfr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6B8835A-9669-FD0E-342D-86B519439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94411" y="2309091"/>
            <a:ext cx="2683256" cy="959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C33D7E-71D5-EA4E-3EE1-8367E732C982}"/>
              </a:ext>
            </a:extLst>
          </p:cNvPr>
          <p:cNvSpPr txBox="1"/>
          <p:nvPr/>
        </p:nvSpPr>
        <p:spPr>
          <a:xfrm>
            <a:off x="2519985" y="2523067"/>
            <a:ext cx="22305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What to do in an Emergency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7DB5BA-68E5-EE2F-4A10-3047DDBC9D6D}"/>
              </a:ext>
            </a:extLst>
          </p:cNvPr>
          <p:cNvSpPr txBox="1"/>
          <p:nvPr/>
        </p:nvSpPr>
        <p:spPr>
          <a:xfrm>
            <a:off x="1714909" y="3634195"/>
            <a:ext cx="3514883" cy="28571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EA72E">
                  <a:lumMod val="75000"/>
                </a:srgbClr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999 and ask for help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EA72E">
                  <a:lumMod val="75000"/>
                </a:srgbClr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an eye on the person in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EA72E">
                  <a:lumMod val="75000"/>
                </a:srgbClr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something to help them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EA72E">
                  <a:lumMod val="75000"/>
                </a:srgbClr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Float on your back and try to stay calm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EA72E">
                  <a:lumMod val="75000"/>
                </a:srgbClr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for help or swim to safety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EA72E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233CD7-4C8C-A568-1FA1-4C49D75B3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918" y="1613862"/>
            <a:ext cx="2209800" cy="23495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C9F58B-5673-C5BA-8442-A9DBCD9B0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6432" y="2309091"/>
            <a:ext cx="2683256" cy="95904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E4BFF-1159-591B-5798-85559D3665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862006" y="2523067"/>
            <a:ext cx="22305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What not to do in an Emergency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E57004-E586-6947-CAB7-FE8F5A69C31D}"/>
              </a:ext>
            </a:extLst>
          </p:cNvPr>
          <p:cNvSpPr txBox="1"/>
          <p:nvPr/>
        </p:nvSpPr>
        <p:spPr>
          <a:xfrm>
            <a:off x="7116643" y="3634195"/>
            <a:ext cx="3514883" cy="959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120000"/>
              <a:buFont typeface="System Font Regular"/>
              <a:buChar char="❌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Never enter the water to help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120000"/>
              <a:buFont typeface="System Font Regular"/>
              <a:buChar char="❌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wait to call 999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ask for help</a:t>
            </a:r>
          </a:p>
        </p:txBody>
      </p:sp>
    </p:spTree>
    <p:extLst>
      <p:ext uri="{BB962C8B-B14F-4D97-AF65-F5344CB8AC3E}">
        <p14:creationId xmlns:p14="http://schemas.microsoft.com/office/powerpoint/2010/main" val="2641395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89B4-9D13-2ED0-5ED3-CBFA1C73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38716"/>
            <a:ext cx="10515600" cy="532038"/>
          </a:xfrm>
        </p:spPr>
        <p:txBody>
          <a:bodyPr>
            <a:noAutofit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Activity 5 </a:t>
            </a:r>
            <a:r>
              <a:rPr lang="en-GB" sz="3000" b="0" dirty="0">
                <a:solidFill>
                  <a:schemeClr val="bg1"/>
                </a:solidFill>
              </a:rPr>
              <a:t>Mini Quiz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7FF8C9-7C50-B075-D9EF-0730BA2812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08000" y="1934785"/>
            <a:ext cx="7183718" cy="4431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Thumbs up or down: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3666B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A1328B-DDF1-40B5-985C-84F0B84E9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08862" y="1727200"/>
            <a:ext cx="0" cy="4673600"/>
          </a:xfrm>
          <a:prstGeom prst="line">
            <a:avLst/>
          </a:prstGeom>
          <a:ln w="41275">
            <a:solidFill>
              <a:srgbClr val="3666B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F7203-0A51-5420-ABA3-083F653B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686193"/>
            <a:ext cx="7820452" cy="332442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1800" dirty="0"/>
              <a:t>Water can be fun but dangerous.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Not all dangers are easy to see.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The water is colder and stronger than you think.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I am safe on my own at the beach.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Being prepared with the right equipment and clothing will help keep me safe. 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If I’m struggling in the water I should float on my back.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I should go into the water to help someone.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I should call 999 or get an adult if I see someone who needs help.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A92F6-E2AF-5788-BEA9-152E5BDDD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1508">
            <a:off x="6770022" y="2348613"/>
            <a:ext cx="1764270" cy="1875804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6A6A0DBE-058B-8F78-EA6B-42B8895EB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7883">
            <a:off x="6642286" y="1386108"/>
            <a:ext cx="1764271" cy="18758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461943-9FE9-2B02-D1FE-4F873A90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56822" y="2864614"/>
            <a:ext cx="19373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Stop and Think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5F9D07C-EA51-9ADF-CF9D-054497088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93" t="12177" r="14532" b="15998"/>
          <a:stretch>
            <a:fillRect/>
          </a:stretch>
        </p:blipFill>
        <p:spPr>
          <a:xfrm>
            <a:off x="8773593" y="1551803"/>
            <a:ext cx="1440853" cy="1340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706FC-2E93-D547-0982-1D4940037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239" y="2395942"/>
            <a:ext cx="1937310" cy="18665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C5CAF8-ECE4-F04F-53B8-E75F4E434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93889" y="5080037"/>
            <a:ext cx="19373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Float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A74421-7E7E-855E-4D7A-BAB1DB1F1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34852" y="5968352"/>
            <a:ext cx="19373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Call 999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in an Emergency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F21567-48F8-B2FB-669F-AC9CBCD6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945" y="4459146"/>
            <a:ext cx="1937310" cy="1866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3864C3-8A11-6058-A803-F0DAFBC99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0652"/>
          <a:stretch>
            <a:fillRect/>
          </a:stretch>
        </p:blipFill>
        <p:spPr>
          <a:xfrm>
            <a:off x="8609211" y="3536408"/>
            <a:ext cx="1937310" cy="16677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819FD3-CEAD-F125-CB0D-1C9545EC6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34852" y="3978590"/>
            <a:ext cx="19373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Stay Together</a:t>
            </a:r>
          </a:p>
        </p:txBody>
      </p:sp>
    </p:spTree>
    <p:extLst>
      <p:ext uri="{BB962C8B-B14F-4D97-AF65-F5344CB8AC3E}">
        <p14:creationId xmlns:p14="http://schemas.microsoft.com/office/powerpoint/2010/main" val="391964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3E33-44BD-4413-FA47-F414A915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4862"/>
            <a:ext cx="10515600" cy="663489"/>
          </a:xfrm>
        </p:spPr>
        <p:txBody>
          <a:bodyPr>
            <a:normAutofit/>
          </a:bodyPr>
          <a:lstStyle/>
          <a:p>
            <a:r>
              <a:rPr lang="en-GB" sz="3800" dirty="0"/>
              <a:t>Summary of the Water Safety Code</a:t>
            </a:r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F14CD-BFB4-4FE2-E1C3-0D54C3225DFD}"/>
              </a:ext>
            </a:extLst>
          </p:cNvPr>
          <p:cNvSpPr txBox="1"/>
          <p:nvPr/>
        </p:nvSpPr>
        <p:spPr>
          <a:xfrm>
            <a:off x="296212" y="2820106"/>
            <a:ext cx="2833574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Stop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and Think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E3519-B70E-88F1-E579-39DF9B7E237C}"/>
              </a:ext>
            </a:extLst>
          </p:cNvPr>
          <p:cNvSpPr txBox="1"/>
          <p:nvPr/>
        </p:nvSpPr>
        <p:spPr>
          <a:xfrm>
            <a:off x="3011332" y="2820106"/>
            <a:ext cx="259268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Stay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Together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D4728-C1DE-C8F2-FECB-911A7B56F6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976954" y="2820106"/>
            <a:ext cx="2592685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Float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254AF-86E4-BBFA-947C-BEFEB7223814}"/>
              </a:ext>
            </a:extLst>
          </p:cNvPr>
          <p:cNvSpPr txBox="1"/>
          <p:nvPr/>
        </p:nvSpPr>
        <p:spPr>
          <a:xfrm>
            <a:off x="9103213" y="2820106"/>
            <a:ext cx="259268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Call 999 in an Emergency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ED9543-8004-A8AE-9247-81755D07C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2167" y="3429000"/>
            <a:ext cx="3770331" cy="363260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CF2DC9-4B88-56B0-A14F-AE55F53CD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11" y="3428999"/>
            <a:ext cx="3770331" cy="36326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5E1C6-A159-44E8-F2DD-16042825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652"/>
          <a:stretch>
            <a:fillRect/>
          </a:stretch>
        </p:blipFill>
        <p:spPr>
          <a:xfrm>
            <a:off x="5667835" y="3297157"/>
            <a:ext cx="3793506" cy="3265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CE9807-98DE-946C-2782-8E1FC7187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537" y="3415293"/>
            <a:ext cx="4023252" cy="38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6AA22-2783-B0BE-6E75-67DEAEB4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1433"/>
            <a:ext cx="6087533" cy="1325563"/>
          </a:xfrm>
        </p:spPr>
        <p:txBody>
          <a:bodyPr>
            <a:noAutofit/>
          </a:bodyPr>
          <a:lstStyle/>
          <a:p>
            <a:r>
              <a:rPr lang="en-GB" sz="6000" dirty="0"/>
              <a:t>Learning Objectives</a:t>
            </a:r>
            <a:endParaRPr lang="en-US" sz="6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38547A-7D17-8168-5409-6C83DDB2D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0000" y="466196"/>
            <a:ext cx="9194800" cy="69596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17286-2868-44B7-54C3-8FDA5B02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66066"/>
            <a:ext cx="4241800" cy="26331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Discuss why water </a:t>
            </a:r>
            <a:br>
              <a:rPr lang="en-GB" dirty="0"/>
            </a:br>
            <a:r>
              <a:rPr lang="en-GB" dirty="0"/>
              <a:t>might be dangerous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Consider how I can keep myself and other people safe when in </a:t>
            </a:r>
            <a:br>
              <a:rPr lang="en-GB" dirty="0"/>
            </a:br>
            <a:r>
              <a:rPr lang="en-GB" dirty="0"/>
              <a:t>or near the water.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B70769-A4F8-8A06-5EF2-6C7E555E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68" t="44868" r="8066"/>
          <a:stretch>
            <a:fillRect/>
          </a:stretch>
        </p:blipFill>
        <p:spPr>
          <a:xfrm>
            <a:off x="0" y="0"/>
            <a:ext cx="12192000" cy="2328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3D231F-2E17-350E-FDAB-C50A5E14E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37" b="20571"/>
          <a:stretch>
            <a:fillRect/>
          </a:stretch>
        </p:blipFill>
        <p:spPr>
          <a:xfrm>
            <a:off x="9114367" y="147637"/>
            <a:ext cx="290829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4585648-BC9F-45F9-B63D-9FDE01AD89CF}"/>
              </a:ext>
            </a:extLst>
          </p:cNvPr>
          <p:cNvSpPr txBox="1"/>
          <p:nvPr/>
        </p:nvSpPr>
        <p:spPr>
          <a:xfrm>
            <a:off x="-182532" y="2225413"/>
            <a:ext cx="19373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Stop and Think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0AECD3-02E4-AD99-63F6-35E57EA82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949" y="986631"/>
            <a:ext cx="1573251" cy="151578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33819-1D88-23D4-A73E-DE4995CCA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159" y="2189736"/>
            <a:ext cx="1573251" cy="15157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2D8BE5-EF27-7B35-6FBF-AADE5E59D7B4}"/>
              </a:ext>
            </a:extLst>
          </p:cNvPr>
          <p:cNvSpPr txBox="1"/>
          <p:nvPr/>
        </p:nvSpPr>
        <p:spPr>
          <a:xfrm>
            <a:off x="1418940" y="3489443"/>
            <a:ext cx="19373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Stay Together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FA1880-C39C-DB1B-4C0F-8A47CF0423EA}"/>
              </a:ext>
            </a:extLst>
          </p:cNvPr>
          <p:cNvSpPr txBox="1"/>
          <p:nvPr/>
        </p:nvSpPr>
        <p:spPr>
          <a:xfrm>
            <a:off x="1418939" y="5324138"/>
            <a:ext cx="19373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Call 999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in an Emergency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E6E60-6792-DEE3-F537-5071087C3373}"/>
              </a:ext>
            </a:extLst>
          </p:cNvPr>
          <p:cNvSpPr txBox="1"/>
          <p:nvPr/>
        </p:nvSpPr>
        <p:spPr>
          <a:xfrm>
            <a:off x="-87528" y="4355589"/>
            <a:ext cx="19373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er Felt Thin" panose="02000400000000000000" pitchFamily="2" charset="77"/>
                <a:ea typeface="+mn-ea"/>
                <a:cs typeface="Forte Forward" pitchFamily="2" charset="77"/>
              </a:rPr>
              <a:t>Float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3149F-A2E4-EC48-AAB8-BA9DA21E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791" y="2019299"/>
            <a:ext cx="6967050" cy="1915492"/>
          </a:xfrm>
        </p:spPr>
        <p:txBody>
          <a:bodyPr>
            <a:normAutofit/>
          </a:bodyPr>
          <a:lstStyle/>
          <a:p>
            <a:r>
              <a:rPr lang="en-GB" sz="4000" dirty="0"/>
              <a:t>Remember to Float</a:t>
            </a:r>
            <a:br>
              <a:rPr lang="en-GB" dirty="0"/>
            </a:br>
            <a:r>
              <a:rPr lang="en-GB" sz="2200" b="0" dirty="0">
                <a:solidFill>
                  <a:schemeClr val="tx1"/>
                </a:solidFill>
              </a:rPr>
              <a:t>During the lesson, when you see the float icon ‘float’ by.</a:t>
            </a:r>
            <a:endParaRPr lang="en-US" sz="2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D090CD-8B30-638E-E736-C1827C77B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121034"/>
            <a:ext cx="1536221" cy="1480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5BB259-8B14-5BBF-BD61-DDBB67921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48" y="3055311"/>
            <a:ext cx="1536221" cy="1480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AA3A8B-095C-903F-BBF4-140E58932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305" y="1744133"/>
            <a:ext cx="1499617" cy="1444837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A9F7CEB-64CE-88F9-F1D7-DBB6DEA4B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41944" y="1744133"/>
            <a:ext cx="8501281" cy="4707467"/>
          </a:xfrm>
          <a:prstGeom prst="roundRect">
            <a:avLst>
              <a:gd name="adj" fmla="val 7314"/>
            </a:avLst>
          </a:prstGeom>
          <a:noFill/>
          <a:ln w="28575"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Online Media 2" descr="Float to Live 7-11 - English">
            <a:hlinkClick r:id="" action="ppaction://media"/>
            <a:extLst>
              <a:ext uri="{FF2B5EF4-FFF2-40B4-BE49-F238E27FC236}">
                <a16:creationId xmlns:a16="http://schemas.microsoft.com/office/drawing/2014/main" id="{700AA680-39A7-49B4-59EA-F05E06A267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616520" y="2977045"/>
            <a:ext cx="5975280" cy="33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6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407646-290D-52F4-E8A2-FD6ED12532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474189"/>
            <a:ext cx="619760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Word Bank and Water Safety Code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2787B-BF94-AE29-F247-E74E363BFEDD}"/>
              </a:ext>
            </a:extLst>
          </p:cNvPr>
          <p:cNvSpPr txBox="1"/>
          <p:nvPr/>
        </p:nvSpPr>
        <p:spPr>
          <a:xfrm>
            <a:off x="371613" y="1904764"/>
            <a:ext cx="23606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Stop and Think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E1D422-B108-6AE9-7450-9914CD0389EE}"/>
              </a:ext>
            </a:extLst>
          </p:cNvPr>
          <p:cNvSpPr txBox="1"/>
          <p:nvPr/>
        </p:nvSpPr>
        <p:spPr>
          <a:xfrm>
            <a:off x="371613" y="4216400"/>
            <a:ext cx="2066787" cy="2162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Cold water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Dangers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Depth of water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Weather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Hidden hazards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4B244A4-495F-3FC7-3DB6-D87EAF832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613" y="2136576"/>
            <a:ext cx="2360650" cy="227441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500E85-48C1-B623-41C3-5A2EEC3CCBF0}"/>
              </a:ext>
            </a:extLst>
          </p:cNvPr>
          <p:cNvSpPr txBox="1"/>
          <p:nvPr/>
        </p:nvSpPr>
        <p:spPr>
          <a:xfrm>
            <a:off x="3460254" y="1904764"/>
            <a:ext cx="23606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Stay Together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A0BAEC-EDE4-D3A8-4A52-8B1F96E0B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38" y="2136576"/>
            <a:ext cx="2360650" cy="22744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283B13-D113-02DD-0A53-9EBBBC5B3C02}"/>
              </a:ext>
            </a:extLst>
          </p:cNvPr>
          <p:cNvSpPr txBox="1"/>
          <p:nvPr/>
        </p:nvSpPr>
        <p:spPr>
          <a:xfrm>
            <a:off x="3117399" y="4216400"/>
            <a:ext cx="2585909" cy="1603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6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 sure an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adult is with you at all times</a:t>
            </a:r>
          </a:p>
          <a:p>
            <a:pPr marL="0" marR="0" lvl="0" indent="0" algn="ctr" defTabSz="914400" rtl="0" eaLnBrk="1" fontAlgn="auto" latinLnBrk="0" hangingPunct="1">
              <a:lnSpc>
                <a:spcPts val="206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within your depth</a:t>
            </a:r>
          </a:p>
          <a:p>
            <a:pPr marL="0" marR="0" lvl="0" indent="0" algn="ctr" defTabSz="914400" rtl="0" eaLnBrk="1" fontAlgn="auto" latinLnBrk="0" hangingPunct="1">
              <a:lnSpc>
                <a:spcPts val="206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prepared for a trip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831FB-0386-8D09-104E-15645D2C642A}"/>
              </a:ext>
            </a:extLst>
          </p:cNvPr>
          <p:cNvSpPr txBox="1"/>
          <p:nvPr/>
        </p:nvSpPr>
        <p:spPr>
          <a:xfrm>
            <a:off x="6307666" y="1904763"/>
            <a:ext cx="236065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Float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C79E3F-DC91-A811-A407-F91DFC137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648" y="2187830"/>
            <a:ext cx="2360650" cy="22744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B32A40-113E-B47C-64AB-765CB55BD158}"/>
              </a:ext>
            </a:extLst>
          </p:cNvPr>
          <p:cNvSpPr txBox="1"/>
          <p:nvPr/>
        </p:nvSpPr>
        <p:spPr>
          <a:xfrm>
            <a:off x="6375400" y="4216400"/>
            <a:ext cx="2561307" cy="1905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Emergency</a:t>
            </a:r>
          </a:p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Floating</a:t>
            </a:r>
          </a:p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Relax/Be calm</a:t>
            </a:r>
          </a:p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Treading water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(to be discussed if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appropriate for this level)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BC55A7-BA56-F8B3-C529-D1871E1802A9}"/>
              </a:ext>
            </a:extLst>
          </p:cNvPr>
          <p:cNvSpPr txBox="1"/>
          <p:nvPr/>
        </p:nvSpPr>
        <p:spPr>
          <a:xfrm>
            <a:off x="9576643" y="1870897"/>
            <a:ext cx="236065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Call 999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 an Emergency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C8C8A-A3D3-BA26-4276-EF1A5CF7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69" y="2374096"/>
            <a:ext cx="2360650" cy="22744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67F45C-3A81-D87D-EA22-D6F64AA69E4D}"/>
              </a:ext>
            </a:extLst>
          </p:cNvPr>
          <p:cNvSpPr txBox="1"/>
          <p:nvPr/>
        </p:nvSpPr>
        <p:spPr>
          <a:xfrm>
            <a:off x="9799331" y="4216400"/>
            <a:ext cx="2066787" cy="2059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999</a:t>
            </a:r>
          </a:p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Coastguard</a:t>
            </a:r>
          </a:p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Police</a:t>
            </a:r>
          </a:p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Fire Service</a:t>
            </a:r>
          </a:p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Shout for help</a:t>
            </a:r>
          </a:p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an adult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222BB2-EAB4-2913-2937-1EE2B4BA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50888" y="1727200"/>
            <a:ext cx="0" cy="4453467"/>
          </a:xfrm>
          <a:prstGeom prst="line">
            <a:avLst/>
          </a:prstGeom>
          <a:ln w="41275">
            <a:solidFill>
              <a:srgbClr val="3666B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255B79-29C8-294F-044E-4F91880C7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69821" y="1727200"/>
            <a:ext cx="0" cy="4453467"/>
          </a:xfrm>
          <a:prstGeom prst="line">
            <a:avLst/>
          </a:prstGeom>
          <a:ln w="41275">
            <a:solidFill>
              <a:srgbClr val="3666B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8281DC-5093-62C5-0002-778A9CE8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256678" y="1727200"/>
            <a:ext cx="0" cy="4453467"/>
          </a:xfrm>
          <a:prstGeom prst="line">
            <a:avLst/>
          </a:prstGeom>
          <a:ln w="41275">
            <a:solidFill>
              <a:srgbClr val="3666B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34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68EEB6-5A5D-7573-7133-E4B5D538D909}"/>
              </a:ext>
            </a:extLst>
          </p:cNvPr>
          <p:cNvSpPr txBox="1"/>
          <p:nvPr/>
        </p:nvSpPr>
        <p:spPr>
          <a:xfrm>
            <a:off x="508000" y="366613"/>
            <a:ext cx="61976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 1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(Starter)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595DB-5817-040B-12AD-14DFF624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4031"/>
            <a:ext cx="10515600" cy="523220"/>
          </a:xfrm>
        </p:spPr>
        <p:txBody>
          <a:bodyPr>
            <a:normAutofit/>
          </a:bodyPr>
          <a:lstStyle/>
          <a:p>
            <a:r>
              <a:rPr lang="en-GB" sz="3000" dirty="0"/>
              <a:t>Why is it important to be careful around the Water? </a:t>
            </a:r>
          </a:p>
        </p:txBody>
      </p:sp>
      <p:sp>
        <p:nvSpPr>
          <p:cNvPr id="13" name="Rounded Rectangle 12" descr="A stormy, cloudy day with a lake and moorland.">
            <a:extLst>
              <a:ext uri="{FF2B5EF4-FFF2-40B4-BE49-F238E27FC236}">
                <a16:creationId xmlns:a16="http://schemas.microsoft.com/office/drawing/2014/main" id="{A35C80C1-39DB-82A8-6349-508870B32BEE}"/>
              </a:ext>
            </a:extLst>
          </p:cNvPr>
          <p:cNvSpPr/>
          <p:nvPr/>
        </p:nvSpPr>
        <p:spPr>
          <a:xfrm>
            <a:off x="838200" y="2357251"/>
            <a:ext cx="2449607" cy="2994679"/>
          </a:xfrm>
          <a:prstGeom prst="roundRect">
            <a:avLst>
              <a:gd name="adj" fmla="val 7143"/>
            </a:avLst>
          </a:prstGeom>
          <a:blipFill>
            <a:blip r:embed="rId3"/>
            <a:stretch>
              <a:fillRect l="-22013" r="-22013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ounded Rectangle 16" descr="A Beach scene with a beach and inlet of water on a sunny day st Three Cliffs Bay">
            <a:extLst>
              <a:ext uri="{FF2B5EF4-FFF2-40B4-BE49-F238E27FC236}">
                <a16:creationId xmlns:a16="http://schemas.microsoft.com/office/drawing/2014/main" id="{4DD4DE1F-8BF3-9595-EA05-1918FF108DE2}"/>
              </a:ext>
            </a:extLst>
          </p:cNvPr>
          <p:cNvSpPr/>
          <p:nvPr/>
        </p:nvSpPr>
        <p:spPr>
          <a:xfrm>
            <a:off x="3541059" y="2357251"/>
            <a:ext cx="2449607" cy="2994679"/>
          </a:xfrm>
          <a:prstGeom prst="roundRect">
            <a:avLst>
              <a:gd name="adj" fmla="val 7143"/>
            </a:avLst>
          </a:prstGeom>
          <a:blipFill>
            <a:blip r:embed="rId4"/>
            <a:stretch>
              <a:fillRect l="-11725" r="-11725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ounded Rectangle 17" descr="A river going through the middle of a town. Steep, concrete banks/walls, railings, a weir and a bridge are all present.">
            <a:extLst>
              <a:ext uri="{FF2B5EF4-FFF2-40B4-BE49-F238E27FC236}">
                <a16:creationId xmlns:a16="http://schemas.microsoft.com/office/drawing/2014/main" id="{5F7839EE-67DD-E136-387E-AAEE3EA1ADA0}"/>
              </a:ext>
            </a:extLst>
          </p:cNvPr>
          <p:cNvSpPr/>
          <p:nvPr/>
        </p:nvSpPr>
        <p:spPr>
          <a:xfrm>
            <a:off x="6243918" y="2357251"/>
            <a:ext cx="2449607" cy="2994679"/>
          </a:xfrm>
          <a:prstGeom prst="roundRect">
            <a:avLst>
              <a:gd name="adj" fmla="val 7143"/>
            </a:avLst>
          </a:prstGeom>
          <a:blipFill>
            <a:blip r:embed="rId5"/>
            <a:stretch>
              <a:fillRect l="-9520" r="-9520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ounded Rectangle 18" descr="A small river with rocky banks covered in grass and shrubs. Many rocks protruding through the warer surface.">
            <a:extLst>
              <a:ext uri="{FF2B5EF4-FFF2-40B4-BE49-F238E27FC236}">
                <a16:creationId xmlns:a16="http://schemas.microsoft.com/office/drawing/2014/main" id="{E9A0CB50-F525-7B1D-8786-7A82063B712C}"/>
              </a:ext>
            </a:extLst>
          </p:cNvPr>
          <p:cNvSpPr/>
          <p:nvPr/>
        </p:nvSpPr>
        <p:spPr>
          <a:xfrm>
            <a:off x="8946776" y="2357251"/>
            <a:ext cx="2449607" cy="2994679"/>
          </a:xfrm>
          <a:prstGeom prst="roundRect">
            <a:avLst>
              <a:gd name="adj" fmla="val 7143"/>
            </a:avLst>
          </a:prstGeom>
          <a:blipFill>
            <a:blip r:embed="rId6"/>
            <a:stretch>
              <a:fillRect l="-2907" r="-2907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463EDD-2D1B-14DD-84BE-24A3A64EA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l="25667" t="5214" b="31863"/>
          <a:stretch>
            <a:fillRect/>
          </a:stretch>
        </p:blipFill>
        <p:spPr>
          <a:xfrm>
            <a:off x="0" y="5086402"/>
            <a:ext cx="2108714" cy="1785045"/>
          </a:xfr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797BF0F-4A08-3480-D56D-ECB77073D3A6}"/>
              </a:ext>
            </a:extLst>
          </p:cNvPr>
          <p:cNvSpPr txBox="1">
            <a:spLocks/>
          </p:cNvSpPr>
          <p:nvPr/>
        </p:nvSpPr>
        <p:spPr>
          <a:xfrm>
            <a:off x="1846729" y="6030600"/>
            <a:ext cx="10515600" cy="5232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666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do you enjoy about water?</a:t>
            </a:r>
          </a:p>
        </p:txBody>
      </p:sp>
    </p:spTree>
    <p:extLst>
      <p:ext uri="{BB962C8B-B14F-4D97-AF65-F5344CB8AC3E}">
        <p14:creationId xmlns:p14="http://schemas.microsoft.com/office/powerpoint/2010/main" val="31382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7790BE-072A-FFB6-5FF4-24ABA1CEC3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8000" y="366613"/>
            <a:ext cx="7008906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 and Think, Stay Together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12240-8659-F8DF-1184-428718224A4E}"/>
              </a:ext>
            </a:extLst>
          </p:cNvPr>
          <p:cNvSpPr txBox="1"/>
          <p:nvPr/>
        </p:nvSpPr>
        <p:spPr>
          <a:xfrm>
            <a:off x="508000" y="1805448"/>
            <a:ext cx="934869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 2 –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 and Think – Stay Together</a:t>
            </a:r>
          </a:p>
        </p:txBody>
      </p:sp>
      <p:sp>
        <p:nvSpPr>
          <p:cNvPr id="6" name="Rounded Rectangle 5" descr="Adult Lady talking on a mobile phone with her back to small child standing in a rock pool with a net.">
            <a:extLst>
              <a:ext uri="{FF2B5EF4-FFF2-40B4-BE49-F238E27FC236}">
                <a16:creationId xmlns:a16="http://schemas.microsoft.com/office/drawing/2014/main" id="{8A32B8ED-9CA5-42DC-D328-51596F8B06D8}"/>
              </a:ext>
            </a:extLst>
          </p:cNvPr>
          <p:cNvSpPr/>
          <p:nvPr/>
        </p:nvSpPr>
        <p:spPr>
          <a:xfrm>
            <a:off x="508000" y="2706874"/>
            <a:ext cx="2665506" cy="3678237"/>
          </a:xfrm>
          <a:prstGeom prst="roundRect">
            <a:avLst>
              <a:gd name="adj" fmla="val 7143"/>
            </a:avLst>
          </a:prstGeom>
          <a:blipFill>
            <a:blip r:embed="rId2"/>
            <a:stretch>
              <a:fillRect l="-4699" r="-4699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ounded Rectangle 6" descr="Two children ice skating with 2 yellow warning signs., Deep water and cold water warning signs.">
            <a:extLst>
              <a:ext uri="{FF2B5EF4-FFF2-40B4-BE49-F238E27FC236}">
                <a16:creationId xmlns:a16="http://schemas.microsoft.com/office/drawing/2014/main" id="{D1B7C38F-1055-DD0C-992D-02498B31660C}"/>
              </a:ext>
            </a:extLst>
          </p:cNvPr>
          <p:cNvSpPr/>
          <p:nvPr/>
        </p:nvSpPr>
        <p:spPr>
          <a:xfrm>
            <a:off x="3344831" y="2706874"/>
            <a:ext cx="2665506" cy="3680479"/>
          </a:xfrm>
          <a:prstGeom prst="roundRect">
            <a:avLst>
              <a:gd name="adj" fmla="val 7143"/>
            </a:avLst>
          </a:prstGeom>
          <a:blipFill>
            <a:blip r:embed="rId3"/>
            <a:stretch>
              <a:fillRect l="-6725" t="-8199" r="-6725" b="-8199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ounded Rectangle 7" descr="Two people paddle boarding with wet suits and lifejackets on.">
            <a:extLst>
              <a:ext uri="{FF2B5EF4-FFF2-40B4-BE49-F238E27FC236}">
                <a16:creationId xmlns:a16="http://schemas.microsoft.com/office/drawing/2014/main" id="{EF1E40BB-ABF7-BA76-3A83-FA89CA7D7CA7}"/>
              </a:ext>
            </a:extLst>
          </p:cNvPr>
          <p:cNvSpPr/>
          <p:nvPr/>
        </p:nvSpPr>
        <p:spPr>
          <a:xfrm>
            <a:off x="6181662" y="2706874"/>
            <a:ext cx="2665506" cy="3680479"/>
          </a:xfrm>
          <a:prstGeom prst="roundRect">
            <a:avLst>
              <a:gd name="adj" fmla="val 7143"/>
            </a:avLst>
          </a:prstGeom>
          <a:blipFill>
            <a:blip r:embed="rId4"/>
            <a:stretch>
              <a:fillRect l="-1998" r="-1998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ounded Rectangle 8" descr="Three yound children playing football near a lake with a warning sign about deep water.">
            <a:extLst>
              <a:ext uri="{FF2B5EF4-FFF2-40B4-BE49-F238E27FC236}">
                <a16:creationId xmlns:a16="http://schemas.microsoft.com/office/drawing/2014/main" id="{5E1ACE01-E236-1278-66D0-980DD4BAF111}"/>
              </a:ext>
            </a:extLst>
          </p:cNvPr>
          <p:cNvSpPr/>
          <p:nvPr/>
        </p:nvSpPr>
        <p:spPr>
          <a:xfrm>
            <a:off x="9018494" y="2706874"/>
            <a:ext cx="2665506" cy="3680479"/>
          </a:xfrm>
          <a:prstGeom prst="roundRect">
            <a:avLst>
              <a:gd name="adj" fmla="val 7143"/>
            </a:avLst>
          </a:prstGeom>
          <a:blipFill>
            <a:blip r:embed="rId5"/>
            <a:stretch>
              <a:fillRect l="-14153" t="-10644" r="-14153" b="-10644"/>
            </a:stretch>
          </a:blip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9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23E6DD-4316-ED65-1101-56C31F22D34D}"/>
              </a:ext>
            </a:extLst>
          </p:cNvPr>
          <p:cNvSpPr txBox="1"/>
          <p:nvPr/>
        </p:nvSpPr>
        <p:spPr>
          <a:xfrm>
            <a:off x="508000" y="366613"/>
            <a:ext cx="71837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 3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 and Think, Stay Together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E7139-52D8-5613-30B8-9BAD95A6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1414"/>
            <a:ext cx="10515600" cy="720912"/>
          </a:xfrm>
        </p:spPr>
        <p:txBody>
          <a:bodyPr>
            <a:normAutofit/>
          </a:bodyPr>
          <a:lstStyle/>
          <a:p>
            <a:r>
              <a:rPr lang="en-GB" sz="3200" dirty="0"/>
              <a:t>How can we stay safe and be prepared?</a:t>
            </a:r>
          </a:p>
        </p:txBody>
      </p:sp>
      <p:pic>
        <p:nvPicPr>
          <p:cNvPr id="6" name="Picture 5" descr="A symbol of two people next to each other, one adult, one child.">
            <a:extLst>
              <a:ext uri="{FF2B5EF4-FFF2-40B4-BE49-F238E27FC236}">
                <a16:creationId xmlns:a16="http://schemas.microsoft.com/office/drawing/2014/main" id="{E51F221A-09E5-F491-F916-09E6ECEF9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0" t="34393" r="84692" b="41322"/>
          <a:stretch>
            <a:fillRect/>
          </a:stretch>
        </p:blipFill>
        <p:spPr>
          <a:xfrm>
            <a:off x="838200" y="2365563"/>
            <a:ext cx="1398494" cy="1922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376490-6C0F-C12D-6956-521701511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694" y="3660961"/>
            <a:ext cx="533400" cy="533400"/>
          </a:xfrm>
          <a:prstGeom prst="rect">
            <a:avLst/>
          </a:prstGeom>
        </p:spPr>
      </p:pic>
      <p:pic>
        <p:nvPicPr>
          <p:cNvPr id="7" name="Picture 6" descr="A Bag of water and sun tan lotion">
            <a:extLst>
              <a:ext uri="{FF2B5EF4-FFF2-40B4-BE49-F238E27FC236}">
                <a16:creationId xmlns:a16="http://schemas.microsoft.com/office/drawing/2014/main" id="{9D896B1E-ACBF-60C5-64A2-F5B95BE10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69" t="35072" r="58928" b="40643"/>
          <a:stretch>
            <a:fillRect/>
          </a:stretch>
        </p:blipFill>
        <p:spPr>
          <a:xfrm>
            <a:off x="3177988" y="2355479"/>
            <a:ext cx="1972236" cy="1922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2312FE-A81D-EB90-03D0-3795ADE49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129" y="3660961"/>
            <a:ext cx="533400" cy="533400"/>
          </a:xfrm>
          <a:prstGeom prst="rect">
            <a:avLst/>
          </a:prstGeom>
        </p:spPr>
      </p:pic>
      <p:pic>
        <p:nvPicPr>
          <p:cNvPr id="8" name="Picture 7" descr="A Lifejacket">
            <a:extLst>
              <a:ext uri="{FF2B5EF4-FFF2-40B4-BE49-F238E27FC236}">
                <a16:creationId xmlns:a16="http://schemas.microsoft.com/office/drawing/2014/main" id="{75FD923C-77CA-076C-CB54-5F3AB5E5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331" t="35072" r="33566" b="40643"/>
          <a:stretch>
            <a:fillRect/>
          </a:stretch>
        </p:blipFill>
        <p:spPr>
          <a:xfrm>
            <a:off x="6329081" y="2466416"/>
            <a:ext cx="1972236" cy="19229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ED18AE-A89B-A313-D526-6DA64C120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082" y="3660961"/>
            <a:ext cx="533400" cy="533400"/>
          </a:xfrm>
          <a:prstGeom prst="rect">
            <a:avLst/>
          </a:prstGeom>
        </p:spPr>
      </p:pic>
      <p:pic>
        <p:nvPicPr>
          <p:cNvPr id="9" name="Picture 8" descr="An icon of weather with clouds, rain and sun">
            <a:extLst>
              <a:ext uri="{FF2B5EF4-FFF2-40B4-BE49-F238E27FC236}">
                <a16:creationId xmlns:a16="http://schemas.microsoft.com/office/drawing/2014/main" id="{CE63EBA2-89A9-1A7E-DC5D-02D56CC9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484" t="35072" r="9413" b="40643"/>
          <a:stretch>
            <a:fillRect/>
          </a:stretch>
        </p:blipFill>
        <p:spPr>
          <a:xfrm>
            <a:off x="9175375" y="2264709"/>
            <a:ext cx="1972236" cy="19229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9BFE88-1E82-1868-B51D-B10E0542F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176" y="3660961"/>
            <a:ext cx="533400" cy="5334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3920358-8DD1-B17D-BF87-7E518E96F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195" y="4389346"/>
            <a:ext cx="11147611" cy="2199714"/>
          </a:xfrm>
          <a:prstGeom prst="roundRect">
            <a:avLst/>
          </a:prstGeom>
          <a:solidFill>
            <a:srgbClr val="3666B1">
              <a:alpha val="10461"/>
            </a:srgbClr>
          </a:solidFill>
          <a:ln>
            <a:solidFill>
              <a:srgbClr val="3666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656B04-1C3E-F506-5749-AA6E0C52904C}"/>
              </a:ext>
            </a:extLst>
          </p:cNvPr>
          <p:cNvSpPr txBox="1">
            <a:spLocks/>
          </p:cNvSpPr>
          <p:nvPr/>
        </p:nvSpPr>
        <p:spPr>
          <a:xfrm>
            <a:off x="744071" y="4607486"/>
            <a:ext cx="10515600" cy="4534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666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666B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Have you seen these signs before? What do they mean?</a:t>
            </a:r>
          </a:p>
        </p:txBody>
      </p:sp>
      <p:pic>
        <p:nvPicPr>
          <p:cNvPr id="21" name="Picture 20" descr="A round no swimming sign.">
            <a:extLst>
              <a:ext uri="{FF2B5EF4-FFF2-40B4-BE49-F238E27FC236}">
                <a16:creationId xmlns:a16="http://schemas.microsoft.com/office/drawing/2014/main" id="{D6D177AF-0003-1932-B5BC-734DF77F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49" t="69483" r="81739" b="12719"/>
          <a:stretch>
            <a:fillRect/>
          </a:stretch>
        </p:blipFill>
        <p:spPr>
          <a:xfrm>
            <a:off x="838201" y="5060951"/>
            <a:ext cx="1398494" cy="1286062"/>
          </a:xfrm>
          <a:prstGeom prst="rect">
            <a:avLst/>
          </a:prstGeom>
        </p:spPr>
      </p:pic>
      <p:pic>
        <p:nvPicPr>
          <p:cNvPr id="22" name="Picture 21" descr="A round no diving sign.">
            <a:extLst>
              <a:ext uri="{FF2B5EF4-FFF2-40B4-BE49-F238E27FC236}">
                <a16:creationId xmlns:a16="http://schemas.microsoft.com/office/drawing/2014/main" id="{3DC8BF54-617A-1BDF-4091-27B70F312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97" t="69483" r="66891" b="12719"/>
          <a:stretch>
            <a:fillRect/>
          </a:stretch>
        </p:blipFill>
        <p:spPr>
          <a:xfrm>
            <a:off x="2593042" y="5060951"/>
            <a:ext cx="1398494" cy="1286062"/>
          </a:xfrm>
          <a:prstGeom prst="rect">
            <a:avLst/>
          </a:prstGeom>
        </p:spPr>
      </p:pic>
      <p:pic>
        <p:nvPicPr>
          <p:cNvPr id="23" name="Picture 22" descr="A round no surfing sign.">
            <a:extLst>
              <a:ext uri="{FF2B5EF4-FFF2-40B4-BE49-F238E27FC236}">
                <a16:creationId xmlns:a16="http://schemas.microsoft.com/office/drawing/2014/main" id="{F7A901DB-5B1B-65F1-A140-EC9694A7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58" t="69483" r="51030" b="12719"/>
          <a:stretch>
            <a:fillRect/>
          </a:stretch>
        </p:blipFill>
        <p:spPr>
          <a:xfrm>
            <a:off x="4347883" y="5060951"/>
            <a:ext cx="1398494" cy="1286062"/>
          </a:xfrm>
          <a:prstGeom prst="rect">
            <a:avLst/>
          </a:prstGeom>
        </p:spPr>
      </p:pic>
      <p:pic>
        <p:nvPicPr>
          <p:cNvPr id="24" name="Picture 23" descr="A yellow warning triangle of deep water next to edge.">
            <a:extLst>
              <a:ext uri="{FF2B5EF4-FFF2-40B4-BE49-F238E27FC236}">
                <a16:creationId xmlns:a16="http://schemas.microsoft.com/office/drawing/2014/main" id="{245954A1-0FB5-316D-1915-F0362DBF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238" t="69483" r="35250" b="12719"/>
          <a:stretch>
            <a:fillRect/>
          </a:stretch>
        </p:blipFill>
        <p:spPr>
          <a:xfrm>
            <a:off x="6102724" y="5060951"/>
            <a:ext cx="1398494" cy="1286062"/>
          </a:xfrm>
          <a:prstGeom prst="rect">
            <a:avLst/>
          </a:prstGeom>
        </p:spPr>
      </p:pic>
      <p:pic>
        <p:nvPicPr>
          <p:cNvPr id="25" name="Picture 24" descr="A yellow warning triangle of shallow water next to edge.">
            <a:extLst>
              <a:ext uri="{FF2B5EF4-FFF2-40B4-BE49-F238E27FC236}">
                <a16:creationId xmlns:a16="http://schemas.microsoft.com/office/drawing/2014/main" id="{612BF3EA-3C6D-A58B-3916-09B50D2B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06" t="69483" r="19682" b="12719"/>
          <a:stretch>
            <a:fillRect/>
          </a:stretch>
        </p:blipFill>
        <p:spPr>
          <a:xfrm>
            <a:off x="7857565" y="5060951"/>
            <a:ext cx="1398494" cy="1286062"/>
          </a:xfrm>
          <a:prstGeom prst="rect">
            <a:avLst/>
          </a:prstGeom>
        </p:spPr>
      </p:pic>
      <p:pic>
        <p:nvPicPr>
          <p:cNvPr id="26" name="Picture 25" descr="A blue circular sign with a person wearing a lifejacket.">
            <a:extLst>
              <a:ext uri="{FF2B5EF4-FFF2-40B4-BE49-F238E27FC236}">
                <a16:creationId xmlns:a16="http://schemas.microsoft.com/office/drawing/2014/main" id="{EDB66164-4224-FAD0-0F57-97D47707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518" t="69483" r="3970" b="12719"/>
          <a:stretch>
            <a:fillRect/>
          </a:stretch>
        </p:blipFill>
        <p:spPr>
          <a:xfrm>
            <a:off x="9612406" y="5060951"/>
            <a:ext cx="1398494" cy="12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0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55A32-BCD6-AD07-5348-97035E44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2788770"/>
            <a:ext cx="2940424" cy="3598582"/>
          </a:xfrm>
        </p:spPr>
        <p:txBody>
          <a:bodyPr/>
          <a:lstStyle/>
          <a:p>
            <a:r>
              <a:rPr lang="en-GB" dirty="0"/>
              <a:t>What have we learned so far?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F6BC7-EB5E-8141-D70A-B4810442F357}"/>
              </a:ext>
            </a:extLst>
          </p:cNvPr>
          <p:cNvSpPr txBox="1"/>
          <p:nvPr/>
        </p:nvSpPr>
        <p:spPr>
          <a:xfrm>
            <a:off x="4124846" y="2089159"/>
            <a:ext cx="327253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Stop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and Think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06F82B2-1CAD-9B77-B770-D6428A9A6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9683" y="2573617"/>
            <a:ext cx="4569020" cy="440211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2D35C-5FAC-5520-5F72-92EFFB685582}"/>
              </a:ext>
            </a:extLst>
          </p:cNvPr>
          <p:cNvSpPr txBox="1"/>
          <p:nvPr/>
        </p:nvSpPr>
        <p:spPr>
          <a:xfrm>
            <a:off x="7954992" y="2089159"/>
            <a:ext cx="2994333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Stay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Together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2175E-3CDB-1EF9-11B2-394DCCADD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721" y="2573617"/>
            <a:ext cx="4569020" cy="44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6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77C2-181A-B12F-D257-9D41AADE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47" y="260723"/>
            <a:ext cx="1622612" cy="2173194"/>
          </a:xfrm>
        </p:spPr>
        <p:txBody>
          <a:bodyPr>
            <a:normAutofit/>
          </a:bodyPr>
          <a:lstStyle/>
          <a:p>
            <a:pPr algn="ctr"/>
            <a:r>
              <a:rPr lang="en-GB" sz="3300" dirty="0"/>
              <a:t>Activity</a:t>
            </a:r>
            <a:br>
              <a:rPr lang="en-GB" sz="4400" dirty="0"/>
            </a:br>
            <a:r>
              <a:rPr lang="en-GB" sz="11100" dirty="0"/>
              <a:t>4</a:t>
            </a:r>
            <a:endParaRPr lang="en-US" dirty="0"/>
          </a:p>
        </p:txBody>
      </p:sp>
      <p:pic>
        <p:nvPicPr>
          <p:cNvPr id="4" name="Picture 3" descr="A cartoon of a family on a beach. Three children looking out to see at a ball that’s floating away. Two adults sun bathing on the beach watching. Text in speech bubbles from children.">
            <a:extLst>
              <a:ext uri="{FF2B5EF4-FFF2-40B4-BE49-F238E27FC236}">
                <a16:creationId xmlns:a16="http://schemas.microsoft.com/office/drawing/2014/main" id="{464DB7C0-0809-6452-AEA5-5566716D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990" y="282388"/>
            <a:ext cx="6293224" cy="6293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5BD3A-733D-28A0-FE18-EAE99DAA4BA4}"/>
              </a:ext>
            </a:extLst>
          </p:cNvPr>
          <p:cNvSpPr txBox="1"/>
          <p:nvPr/>
        </p:nvSpPr>
        <p:spPr>
          <a:xfrm>
            <a:off x="2478768" y="1699219"/>
            <a:ext cx="1039092" cy="501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should go in to get it.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998A3-D628-5D8A-4852-A0EAE2901419}"/>
              </a:ext>
            </a:extLst>
          </p:cNvPr>
          <p:cNvSpPr txBox="1"/>
          <p:nvPr/>
        </p:nvSpPr>
        <p:spPr>
          <a:xfrm>
            <a:off x="4681642" y="3059668"/>
            <a:ext cx="16625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should not go in.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could be dangerous.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9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501</Words>
  <Application>Microsoft Office PowerPoint</Application>
  <PresentationFormat>Widescreen</PresentationFormat>
  <Paragraphs>83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Arial Black</vt:lpstr>
      <vt:lpstr>Marker Felt Thin</vt:lpstr>
      <vt:lpstr>System Font Regular</vt:lpstr>
      <vt:lpstr>Wingdings</vt:lpstr>
      <vt:lpstr>Office Theme</vt:lpstr>
      <vt:lpstr>Water Safety  Progression Step 2</vt:lpstr>
      <vt:lpstr>Learning Objectives</vt:lpstr>
      <vt:lpstr>Remember to Float During the lesson, when you see the float icon ‘float’ by.</vt:lpstr>
      <vt:lpstr>Word Bank and Water Safety Code</vt:lpstr>
      <vt:lpstr>Why is it important to be careful around the Water? </vt:lpstr>
      <vt:lpstr>Stop and Think, Stay Together</vt:lpstr>
      <vt:lpstr>How can we stay safe and be prepared?</vt:lpstr>
      <vt:lpstr>What have we learned so far? </vt:lpstr>
      <vt:lpstr>Activity 4</vt:lpstr>
      <vt:lpstr>Activity 4</vt:lpstr>
      <vt:lpstr>Activity 4</vt:lpstr>
      <vt:lpstr>Activity 4 Call 999 – In an Emergency</vt:lpstr>
      <vt:lpstr>Activity 5 Mini Quiz</vt:lpstr>
      <vt:lpstr>Summary of the Water Safety 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Kendall, Ingrid</dc:creator>
  <cp:lastModifiedBy>Peter Gallagher</cp:lastModifiedBy>
  <cp:revision>10</cp:revision>
  <dcterms:created xsi:type="dcterms:W3CDTF">2025-07-19T07:26:49Z</dcterms:created>
  <dcterms:modified xsi:type="dcterms:W3CDTF">2025-10-20T14:17:31Z</dcterms:modified>
</cp:coreProperties>
</file>